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90" r:id="rId4"/>
    <p:sldId id="308" r:id="rId5"/>
    <p:sldId id="294" r:id="rId6"/>
    <p:sldId id="292" r:id="rId7"/>
    <p:sldId id="305" r:id="rId8"/>
    <p:sldId id="314" r:id="rId9"/>
    <p:sldId id="309" r:id="rId10"/>
    <p:sldId id="312" r:id="rId11"/>
    <p:sldId id="299" r:id="rId12"/>
    <p:sldId id="306" r:id="rId13"/>
    <p:sldId id="313"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7" autoAdjust="0"/>
    <p:restoredTop sz="94660"/>
  </p:normalViewPr>
  <p:slideViewPr>
    <p:cSldViewPr snapToGrid="0">
      <p:cViewPr varScale="1">
        <p:scale>
          <a:sx n="165" d="100"/>
          <a:sy n="165" d="100"/>
        </p:scale>
        <p:origin x="66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Disaster Tweets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AB3-5F53-4328-A813-D0E26DAC7FC6}"/>
              </a:ext>
            </a:extLst>
          </p:cNvPr>
          <p:cNvSpPr>
            <a:spLocks noGrp="1"/>
          </p:cNvSpPr>
          <p:nvPr>
            <p:ph type="title"/>
          </p:nvPr>
        </p:nvSpPr>
        <p:spPr/>
        <p:txBody>
          <a:bodyPr/>
          <a:lstStyle/>
          <a:p>
            <a:r>
              <a:rPr lang="en-US" dirty="0"/>
              <a:t>EDA: Visualizations</a:t>
            </a:r>
          </a:p>
        </p:txBody>
      </p:sp>
      <p:pic>
        <p:nvPicPr>
          <p:cNvPr id="7" name="Content Placeholder 6">
            <a:extLst>
              <a:ext uri="{FF2B5EF4-FFF2-40B4-BE49-F238E27FC236}">
                <a16:creationId xmlns:a16="http://schemas.microsoft.com/office/drawing/2014/main" id="{B421253B-C4D8-4208-9E4B-F143C49E3FC0}"/>
              </a:ext>
            </a:extLst>
          </p:cNvPr>
          <p:cNvPicPr>
            <a:picLocks noGrp="1" noChangeAspect="1"/>
          </p:cNvPicPr>
          <p:nvPr>
            <p:ph idx="1"/>
          </p:nvPr>
        </p:nvPicPr>
        <p:blipFill>
          <a:blip r:embed="rId4"/>
          <a:stretch>
            <a:fillRect/>
          </a:stretch>
        </p:blipFill>
        <p:spPr>
          <a:xfrm>
            <a:off x="2052085" y="1805651"/>
            <a:ext cx="8233950" cy="4470621"/>
          </a:xfrm>
          <a:prstGeom prst="rect">
            <a:avLst/>
          </a:prstGeom>
        </p:spPr>
      </p:pic>
      <p:pic>
        <p:nvPicPr>
          <p:cNvPr id="8" name="slide 9">
            <a:hlinkClick r:id="" action="ppaction://media"/>
            <a:extLst>
              <a:ext uri="{FF2B5EF4-FFF2-40B4-BE49-F238E27FC236}">
                <a16:creationId xmlns:a16="http://schemas.microsoft.com/office/drawing/2014/main" id="{802B869A-C4B5-43BF-9A7C-BC9ADC7E76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5812" y="161925"/>
            <a:ext cx="406400" cy="406400"/>
          </a:xfrm>
          <a:prstGeom prst="rect">
            <a:avLst/>
          </a:prstGeom>
        </p:spPr>
      </p:pic>
    </p:spTree>
    <p:extLst>
      <p:ext uri="{BB962C8B-B14F-4D97-AF65-F5344CB8AC3E}">
        <p14:creationId xmlns:p14="http://schemas.microsoft.com/office/powerpoint/2010/main" val="2595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Modeling</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587069" y="1714636"/>
            <a:ext cx="4589088" cy="4778239"/>
          </a:xfrm>
        </p:spPr>
        <p:txBody>
          <a:bodyPr>
            <a:normAutofit/>
          </a:bodyPr>
          <a:lstStyle/>
          <a:p>
            <a:r>
              <a:rPr lang="en-US" dirty="0"/>
              <a:t>Linear connection between the words and the result (disaster vs not-a-disaster)</a:t>
            </a:r>
          </a:p>
          <a:p>
            <a:endParaRPr lang="en-US" dirty="0"/>
          </a:p>
          <a:p>
            <a:r>
              <a:rPr lang="en-US" dirty="0"/>
              <a:t>Too many tokens and not enough data points, so we need to “shrink” the coefficients</a:t>
            </a:r>
          </a:p>
          <a:p>
            <a:endParaRPr lang="en-US" dirty="0"/>
          </a:p>
          <a:p>
            <a:r>
              <a:rPr lang="en-US" dirty="0"/>
              <a:t>Ridge Regression</a:t>
            </a:r>
          </a:p>
        </p:txBody>
      </p:sp>
      <p:pic>
        <p:nvPicPr>
          <p:cNvPr id="3" name="Modeling">
            <a:hlinkClick r:id="" action="ppaction://media"/>
            <a:extLst>
              <a:ext uri="{FF2B5EF4-FFF2-40B4-BE49-F238E27FC236}">
                <a16:creationId xmlns:a16="http://schemas.microsoft.com/office/drawing/2014/main" id="{AA40E83B-55ED-4D6C-811A-FF06A57375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180068"/>
            <a:ext cx="609600" cy="609600"/>
          </a:xfrm>
          <a:prstGeom prst="rect">
            <a:avLst/>
          </a:prstGeom>
        </p:spPr>
      </p:pic>
      <p:pic>
        <p:nvPicPr>
          <p:cNvPr id="4" name="Picture 3">
            <a:extLst>
              <a:ext uri="{FF2B5EF4-FFF2-40B4-BE49-F238E27FC236}">
                <a16:creationId xmlns:a16="http://schemas.microsoft.com/office/drawing/2014/main" id="{3A59E806-DCB5-40E7-B685-772156D75358}"/>
              </a:ext>
            </a:extLst>
          </p:cNvPr>
          <p:cNvPicPr>
            <a:picLocks noChangeAspect="1"/>
          </p:cNvPicPr>
          <p:nvPr/>
        </p:nvPicPr>
        <p:blipFill>
          <a:blip r:embed="rId5"/>
          <a:stretch>
            <a:fillRect/>
          </a:stretch>
        </p:blipFill>
        <p:spPr>
          <a:xfrm>
            <a:off x="7015845" y="852137"/>
            <a:ext cx="3762900" cy="2514951"/>
          </a:xfrm>
          <a:prstGeom prst="rect">
            <a:avLst/>
          </a:prstGeom>
        </p:spPr>
      </p:pic>
      <p:graphicFrame>
        <p:nvGraphicFramePr>
          <p:cNvPr id="5" name="Table 5">
            <a:extLst>
              <a:ext uri="{FF2B5EF4-FFF2-40B4-BE49-F238E27FC236}">
                <a16:creationId xmlns:a16="http://schemas.microsoft.com/office/drawing/2014/main" id="{598AA8B4-41BA-498A-AA10-396AA654FAEC}"/>
              </a:ext>
            </a:extLst>
          </p:cNvPr>
          <p:cNvGraphicFramePr>
            <a:graphicFrameLocks noGrp="1"/>
          </p:cNvGraphicFramePr>
          <p:nvPr>
            <p:extLst>
              <p:ext uri="{D42A27DB-BD31-4B8C-83A1-F6EECF244321}">
                <p14:modId xmlns:p14="http://schemas.microsoft.com/office/powerpoint/2010/main" val="1047094611"/>
              </p:ext>
            </p:extLst>
          </p:nvPr>
        </p:nvGraphicFramePr>
        <p:xfrm>
          <a:off x="5176157" y="4310850"/>
          <a:ext cx="6818085" cy="731520"/>
        </p:xfrm>
        <a:graphic>
          <a:graphicData uri="http://schemas.openxmlformats.org/drawingml/2006/table">
            <a:tbl>
              <a:tblPr firstRow="1" bandRow="1">
                <a:tableStyleId>{5C22544A-7EE6-4342-B048-85BDC9FD1C3A}</a:tableStyleId>
              </a:tblPr>
              <a:tblGrid>
                <a:gridCol w="1363617">
                  <a:extLst>
                    <a:ext uri="{9D8B030D-6E8A-4147-A177-3AD203B41FA5}">
                      <a16:colId xmlns:a16="http://schemas.microsoft.com/office/drawing/2014/main" val="3390917688"/>
                    </a:ext>
                  </a:extLst>
                </a:gridCol>
                <a:gridCol w="1363617">
                  <a:extLst>
                    <a:ext uri="{9D8B030D-6E8A-4147-A177-3AD203B41FA5}">
                      <a16:colId xmlns:a16="http://schemas.microsoft.com/office/drawing/2014/main" val="548659793"/>
                    </a:ext>
                  </a:extLst>
                </a:gridCol>
                <a:gridCol w="1363617">
                  <a:extLst>
                    <a:ext uri="{9D8B030D-6E8A-4147-A177-3AD203B41FA5}">
                      <a16:colId xmlns:a16="http://schemas.microsoft.com/office/drawing/2014/main" val="110752840"/>
                    </a:ext>
                  </a:extLst>
                </a:gridCol>
                <a:gridCol w="1363617">
                  <a:extLst>
                    <a:ext uri="{9D8B030D-6E8A-4147-A177-3AD203B41FA5}">
                      <a16:colId xmlns:a16="http://schemas.microsoft.com/office/drawing/2014/main" val="406186712"/>
                    </a:ext>
                  </a:extLst>
                </a:gridCol>
                <a:gridCol w="1363617">
                  <a:extLst>
                    <a:ext uri="{9D8B030D-6E8A-4147-A177-3AD203B41FA5}">
                      <a16:colId xmlns:a16="http://schemas.microsoft.com/office/drawing/2014/main" val="934433187"/>
                    </a:ext>
                  </a:extLst>
                </a:gridCol>
              </a:tblGrid>
              <a:tr h="206775">
                <a:tc>
                  <a:txBody>
                    <a:bodyPr/>
                    <a:lstStyle/>
                    <a:p>
                      <a:pPr algn="ctr"/>
                      <a:r>
                        <a:rPr lang="en-US" dirty="0"/>
                        <a:t>Test 1</a:t>
                      </a:r>
                    </a:p>
                  </a:txBody>
                  <a:tcPr/>
                </a:tc>
                <a:tc>
                  <a:txBody>
                    <a:bodyPr/>
                    <a:lstStyle/>
                    <a:p>
                      <a:pPr algn="ctr"/>
                      <a:r>
                        <a:rPr lang="en-US" dirty="0"/>
                        <a:t>Test 2</a:t>
                      </a:r>
                    </a:p>
                  </a:txBody>
                  <a:tcPr/>
                </a:tc>
                <a:tc>
                  <a:txBody>
                    <a:bodyPr/>
                    <a:lstStyle/>
                    <a:p>
                      <a:pPr algn="ctr"/>
                      <a:r>
                        <a:rPr lang="en-US" dirty="0"/>
                        <a:t>Test 3</a:t>
                      </a:r>
                    </a:p>
                  </a:txBody>
                  <a:tcPr/>
                </a:tc>
                <a:tc>
                  <a:txBody>
                    <a:bodyPr/>
                    <a:lstStyle/>
                    <a:p>
                      <a:pPr algn="ctr"/>
                      <a:r>
                        <a:rPr lang="en-US" dirty="0"/>
                        <a:t>Test 4</a:t>
                      </a:r>
                    </a:p>
                  </a:txBody>
                  <a:tcPr/>
                </a:tc>
                <a:tc>
                  <a:txBody>
                    <a:bodyPr/>
                    <a:lstStyle/>
                    <a:p>
                      <a:pPr algn="ctr"/>
                      <a:r>
                        <a:rPr lang="en-US" dirty="0"/>
                        <a:t>Test 5</a:t>
                      </a:r>
                    </a:p>
                  </a:txBody>
                  <a:tcPr/>
                </a:tc>
                <a:extLst>
                  <a:ext uri="{0D108BD9-81ED-4DB2-BD59-A6C34878D82A}">
                    <a16:rowId xmlns:a16="http://schemas.microsoft.com/office/drawing/2014/main" val="1682697065"/>
                  </a:ext>
                </a:extLst>
              </a:tr>
              <a:tr h="206775">
                <a:tc>
                  <a:txBody>
                    <a:bodyPr/>
                    <a:lstStyle/>
                    <a:p>
                      <a:pPr algn="ctr"/>
                      <a:r>
                        <a:rPr lang="en-US" dirty="0"/>
                        <a:t>0.59449541</a:t>
                      </a:r>
                    </a:p>
                  </a:txBody>
                  <a:tcPr/>
                </a:tc>
                <a:tc>
                  <a:txBody>
                    <a:bodyPr/>
                    <a:lstStyle/>
                    <a:p>
                      <a:pPr algn="ctr"/>
                      <a:r>
                        <a:rPr lang="en-US" dirty="0"/>
                        <a:t>0.44851658</a:t>
                      </a:r>
                    </a:p>
                  </a:txBody>
                  <a:tcPr/>
                </a:tc>
                <a:tc>
                  <a:txBody>
                    <a:bodyPr/>
                    <a:lstStyle/>
                    <a:p>
                      <a:pPr algn="ctr"/>
                      <a:r>
                        <a:rPr lang="en-US" dirty="0"/>
                        <a:t>0.54648343</a:t>
                      </a:r>
                    </a:p>
                  </a:txBody>
                  <a:tcPr/>
                </a:tc>
                <a:tc>
                  <a:txBody>
                    <a:bodyPr/>
                    <a:lstStyle/>
                    <a:p>
                      <a:pPr algn="ctr"/>
                      <a:r>
                        <a:rPr lang="en-US" dirty="0"/>
                        <a:t>0.47977422</a:t>
                      </a:r>
                    </a:p>
                  </a:txBody>
                  <a:tcPr/>
                </a:tc>
                <a:tc>
                  <a:txBody>
                    <a:bodyPr/>
                    <a:lstStyle/>
                    <a:p>
                      <a:pPr algn="ctr"/>
                      <a:r>
                        <a:rPr lang="en-US" dirty="0"/>
                        <a:t>0.66666667</a:t>
                      </a:r>
                    </a:p>
                  </a:txBody>
                  <a:tcPr/>
                </a:tc>
                <a:extLst>
                  <a:ext uri="{0D108BD9-81ED-4DB2-BD59-A6C34878D82A}">
                    <a16:rowId xmlns:a16="http://schemas.microsoft.com/office/drawing/2014/main" val="1480060658"/>
                  </a:ext>
                </a:extLst>
              </a:tr>
            </a:tbl>
          </a:graphicData>
        </a:graphic>
      </p:graphicFrame>
    </p:spTree>
    <p:extLst>
      <p:ext uri="{BB962C8B-B14F-4D97-AF65-F5344CB8AC3E}">
        <p14:creationId xmlns:p14="http://schemas.microsoft.com/office/powerpoint/2010/main" val="42518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Classification</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478212" y="2079761"/>
            <a:ext cx="4589088" cy="4778239"/>
          </a:xfrm>
        </p:spPr>
        <p:txBody>
          <a:bodyPr>
            <a:normAutofit/>
          </a:bodyPr>
          <a:lstStyle/>
          <a:p>
            <a:r>
              <a:rPr lang="en-US" dirty="0"/>
              <a:t>Proper classification</a:t>
            </a:r>
          </a:p>
          <a:p>
            <a:endParaRPr lang="en-US" dirty="0"/>
          </a:p>
          <a:p>
            <a:r>
              <a:rPr lang="en-US" dirty="0"/>
              <a:t>Added result to the original data</a:t>
            </a:r>
          </a:p>
          <a:p>
            <a:endParaRPr lang="en-US" dirty="0"/>
          </a:p>
          <a:p>
            <a:r>
              <a:rPr lang="en-US" dirty="0"/>
              <a:t>Wanted a simple way to visualize the data</a:t>
            </a:r>
          </a:p>
          <a:p>
            <a:pPr marL="0" indent="0">
              <a:buNone/>
            </a:pPr>
            <a:endParaRPr lang="en-US" dirty="0"/>
          </a:p>
        </p:txBody>
      </p:sp>
      <p:pic>
        <p:nvPicPr>
          <p:cNvPr id="3" name="Classification">
            <a:hlinkClick r:id="" action="ppaction://media"/>
            <a:extLst>
              <a:ext uri="{FF2B5EF4-FFF2-40B4-BE49-F238E27FC236}">
                <a16:creationId xmlns:a16="http://schemas.microsoft.com/office/drawing/2014/main" id="{AF1C7CC7-8E19-409E-B480-CD20E9B46E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325"/>
            <a:ext cx="609600" cy="609600"/>
          </a:xfrm>
          <a:prstGeom prst="rect">
            <a:avLst/>
          </a:prstGeom>
        </p:spPr>
      </p:pic>
      <p:pic>
        <p:nvPicPr>
          <p:cNvPr id="4" name="Picture 3">
            <a:extLst>
              <a:ext uri="{FF2B5EF4-FFF2-40B4-BE49-F238E27FC236}">
                <a16:creationId xmlns:a16="http://schemas.microsoft.com/office/drawing/2014/main" id="{5CD38E44-5989-4114-B2A1-9540DFAA6779}"/>
              </a:ext>
            </a:extLst>
          </p:cNvPr>
          <p:cNvPicPr>
            <a:picLocks noChangeAspect="1"/>
          </p:cNvPicPr>
          <p:nvPr/>
        </p:nvPicPr>
        <p:blipFill>
          <a:blip r:embed="rId5"/>
          <a:stretch>
            <a:fillRect/>
          </a:stretch>
        </p:blipFill>
        <p:spPr>
          <a:xfrm>
            <a:off x="5067300" y="2302612"/>
            <a:ext cx="6896100" cy="1970315"/>
          </a:xfrm>
          <a:prstGeom prst="rect">
            <a:avLst/>
          </a:prstGeom>
        </p:spPr>
      </p:pic>
    </p:spTree>
    <p:extLst>
      <p:ext uri="{BB962C8B-B14F-4D97-AF65-F5344CB8AC3E}">
        <p14:creationId xmlns:p14="http://schemas.microsoft.com/office/powerpoint/2010/main" val="417093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B0C1-EC06-4691-8C00-FAF2AD00E98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FA6596F-007A-48BE-9E20-8A68B2F04AD9}"/>
              </a:ext>
            </a:extLst>
          </p:cNvPr>
          <p:cNvSpPr>
            <a:spLocks noGrp="1"/>
          </p:cNvSpPr>
          <p:nvPr>
            <p:ph sz="half" idx="1"/>
          </p:nvPr>
        </p:nvSpPr>
        <p:spPr>
          <a:xfrm>
            <a:off x="838200" y="2473385"/>
            <a:ext cx="5181600" cy="3703577"/>
          </a:xfrm>
        </p:spPr>
        <p:txBody>
          <a:bodyPr/>
          <a:lstStyle/>
          <a:p>
            <a:r>
              <a:rPr lang="en-US" sz="3600" dirty="0"/>
              <a:t>Challenges</a:t>
            </a:r>
          </a:p>
          <a:p>
            <a:pPr lvl="1"/>
            <a:r>
              <a:rPr lang="en-US" sz="3600" dirty="0"/>
              <a:t>Context</a:t>
            </a:r>
          </a:p>
          <a:p>
            <a:pPr lvl="1"/>
            <a:r>
              <a:rPr lang="en-US" sz="3600" dirty="0"/>
              <a:t>Sarcasm</a:t>
            </a:r>
          </a:p>
          <a:p>
            <a:pPr lvl="1"/>
            <a:r>
              <a:rPr lang="en-US" sz="3600" dirty="0"/>
              <a:t>Limited size</a:t>
            </a:r>
          </a:p>
          <a:p>
            <a:r>
              <a:rPr lang="en-US" sz="3600" dirty="0"/>
              <a:t>F1 score 0.67</a:t>
            </a:r>
          </a:p>
          <a:p>
            <a:pPr lvl="1"/>
            <a:endParaRPr lang="en-US" sz="3600" dirty="0"/>
          </a:p>
          <a:p>
            <a:endParaRPr lang="en-US" dirty="0"/>
          </a:p>
        </p:txBody>
      </p:sp>
      <p:pic>
        <p:nvPicPr>
          <p:cNvPr id="1026" name="Picture 2" descr="How to Analyze Twitter Data | Sprout Social">
            <a:extLst>
              <a:ext uri="{FF2B5EF4-FFF2-40B4-BE49-F238E27FC236}">
                <a16:creationId xmlns:a16="http://schemas.microsoft.com/office/drawing/2014/main" id="{73519920-9847-4F58-BB4B-C82AC389D98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473386"/>
            <a:ext cx="5181600" cy="3055815"/>
          </a:xfrm>
          <a:prstGeom prst="rect">
            <a:avLst/>
          </a:prstGeom>
          <a:noFill/>
          <a:extLst>
            <a:ext uri="{909E8E84-426E-40DD-AFC4-6F175D3DCCD1}">
              <a14:hiddenFill xmlns:a14="http://schemas.microsoft.com/office/drawing/2010/main">
                <a:solidFill>
                  <a:srgbClr val="FFFFFF"/>
                </a:solidFill>
              </a14:hiddenFill>
            </a:ext>
          </a:extLst>
        </p:spPr>
      </p:pic>
      <p:pic>
        <p:nvPicPr>
          <p:cNvPr id="5" name="results">
            <a:hlinkClick r:id="" action="ppaction://media"/>
            <a:extLst>
              <a:ext uri="{FF2B5EF4-FFF2-40B4-BE49-F238E27FC236}">
                <a16:creationId xmlns:a16="http://schemas.microsoft.com/office/drawing/2014/main" id="{C72630F8-5B80-402C-8B50-780D396601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4789" y="161925"/>
            <a:ext cx="406400" cy="406400"/>
          </a:xfrm>
          <a:prstGeom prst="rect">
            <a:avLst/>
          </a:prstGeom>
        </p:spPr>
      </p:pic>
    </p:spTree>
    <p:extLst>
      <p:ext uri="{BB962C8B-B14F-4D97-AF65-F5344CB8AC3E}">
        <p14:creationId xmlns:p14="http://schemas.microsoft.com/office/powerpoint/2010/main" val="12722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1A41E1-675D-4B74-9E16-EA9653E7D1B1}"/>
              </a:ext>
            </a:extLst>
          </p:cNvPr>
          <p:cNvSpPr>
            <a:spLocks noGrp="1"/>
          </p:cNvSpPr>
          <p:nvPr>
            <p:ph type="title"/>
          </p:nvPr>
        </p:nvSpPr>
        <p:spPr>
          <a:xfrm>
            <a:off x="1081358" y="-662444"/>
            <a:ext cx="11110642" cy="2740384"/>
          </a:xfrm>
        </p:spPr>
        <p:txBody>
          <a:bodyPr>
            <a:normAutofit/>
          </a:bodyPr>
          <a:lstStyle/>
          <a:p>
            <a:r>
              <a:rPr lang="en-US" sz="6600" b="1" dirty="0">
                <a:ln w="38100">
                  <a:solidFill>
                    <a:sysClr val="windowText" lastClr="000000"/>
                  </a:solidFill>
                </a:ln>
                <a:solidFill>
                  <a:schemeClr val="accent4">
                    <a:lumMod val="40000"/>
                    <a:lumOff val="60000"/>
                  </a:schemeClr>
                </a:solidFill>
                <a:effectLst>
                  <a:outerShdw blurRad="38100" dist="25400" dir="5400000" algn="ctr" rotWithShape="0">
                    <a:srgbClr val="6E747A">
                      <a:alpha val="43000"/>
                    </a:srgbClr>
                  </a:outerShdw>
                </a:effectLst>
                <a:latin typeface="Berlin Sans FB Demi" panose="020E0802020502020306" pitchFamily="34" charset="0"/>
              </a:rPr>
              <a:t>THANKS FOR YOUR TIME!</a:t>
            </a:r>
          </a:p>
        </p:txBody>
      </p:sp>
      <p:pic>
        <p:nvPicPr>
          <p:cNvPr id="3" name="final">
            <a:hlinkClick r:id="" action="ppaction://media"/>
            <a:extLst>
              <a:ext uri="{FF2B5EF4-FFF2-40B4-BE49-F238E27FC236}">
                <a16:creationId xmlns:a16="http://schemas.microsoft.com/office/drawing/2014/main" id="{0FA36FAA-CF3F-4425-931C-3B9D8567A1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6916" y="301348"/>
            <a:ext cx="406400" cy="406400"/>
          </a:xfrm>
          <a:prstGeom prst="rect">
            <a:avLst/>
          </a:prstGeom>
        </p:spPr>
      </p:pic>
      <p:pic>
        <p:nvPicPr>
          <p:cNvPr id="5" name="Picture 4">
            <a:extLst>
              <a:ext uri="{FF2B5EF4-FFF2-40B4-BE49-F238E27FC236}">
                <a16:creationId xmlns:a16="http://schemas.microsoft.com/office/drawing/2014/main" id="{250D8206-698E-476C-AB79-BF17EE163096}"/>
              </a:ext>
            </a:extLst>
          </p:cNvPr>
          <p:cNvPicPr>
            <a:picLocks noChangeAspect="1"/>
          </p:cNvPicPr>
          <p:nvPr/>
        </p:nvPicPr>
        <p:blipFill>
          <a:blip r:embed="rId5"/>
          <a:stretch>
            <a:fillRect/>
          </a:stretch>
        </p:blipFill>
        <p:spPr>
          <a:xfrm>
            <a:off x="3300022" y="1125598"/>
            <a:ext cx="5591955" cy="5630061"/>
          </a:xfrm>
          <a:prstGeom prst="rect">
            <a:avLst/>
          </a:prstGeom>
        </p:spPr>
      </p:pic>
    </p:spTree>
    <p:extLst>
      <p:ext uri="{BB962C8B-B14F-4D97-AF65-F5344CB8AC3E}">
        <p14:creationId xmlns:p14="http://schemas.microsoft.com/office/powerpoint/2010/main" val="236549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1" y="1825625"/>
            <a:ext cx="5139906" cy="4351338"/>
          </a:xfrm>
        </p:spPr>
        <p:txBody>
          <a:bodyPr>
            <a:noAutofit/>
          </a:bodyPr>
          <a:lstStyle/>
          <a:p>
            <a:pPr marL="0" indent="0">
              <a:buNone/>
            </a:pPr>
            <a:r>
              <a:rPr lang="en-US" sz="2000" b="1" u="sng" dirty="0"/>
              <a:t>Background</a:t>
            </a:r>
          </a:p>
          <a:p>
            <a:pPr marL="0" indent="0">
              <a:buNone/>
            </a:pPr>
            <a:r>
              <a:rPr lang="en-US" sz="2000" dirty="0"/>
              <a:t>Twitter is a place people go to talk about things that are going on in their life. If an emergency or disaster happens, Twitter will often be the first place that they go to comment on it.</a:t>
            </a:r>
            <a:endParaRPr lang="en-US" sz="2000" b="1" u="sng" dirty="0"/>
          </a:p>
          <a:p>
            <a:pPr marL="0" indent="0">
              <a:buNone/>
            </a:pPr>
            <a:endParaRPr lang="en-US" sz="2000" b="1" u="sng" dirty="0"/>
          </a:p>
          <a:p>
            <a:pPr marL="0" indent="0">
              <a:buNone/>
            </a:pPr>
            <a:r>
              <a:rPr lang="en-US" sz="2000" b="1" u="sng" dirty="0"/>
              <a:t>Analysis</a:t>
            </a:r>
          </a:p>
          <a:p>
            <a:pPr marL="0" indent="0">
              <a:buNone/>
            </a:pPr>
            <a:r>
              <a:rPr lang="en-US" sz="2000" dirty="0"/>
              <a:t>There are many reasons that it would be useful to be able to quickly identify and filter out tweets that relate to a disaster. We will be using Natural Language Processing techniques to try and identify tweets that are related to a disaster.</a:t>
            </a:r>
          </a:p>
        </p:txBody>
      </p:sp>
      <p:pic>
        <p:nvPicPr>
          <p:cNvPr id="1026" name="Picture 2" descr="Twitter Redesigned Itself to Make the Tweet Supreme Again ...">
            <a:extLst>
              <a:ext uri="{FF2B5EF4-FFF2-40B4-BE49-F238E27FC236}">
                <a16:creationId xmlns:a16="http://schemas.microsoft.com/office/drawing/2014/main" id="{C09D5AC9-DF2F-4731-B224-07ECB9550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099" y="524708"/>
            <a:ext cx="5065014" cy="2651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nny Parenting Tweets About Christmas Shopping">
            <a:extLst>
              <a:ext uri="{FF2B5EF4-FFF2-40B4-BE49-F238E27FC236}">
                <a16:creationId xmlns:a16="http://schemas.microsoft.com/office/drawing/2014/main" id="{5F1E9ECF-70B8-498F-A9AA-871A8E020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8107" y="3312140"/>
            <a:ext cx="5804806" cy="3317031"/>
          </a:xfrm>
          <a:prstGeom prst="rect">
            <a:avLst/>
          </a:prstGeom>
          <a:noFill/>
          <a:extLst>
            <a:ext uri="{909E8E84-426E-40DD-AFC4-6F175D3DCCD1}">
              <a14:hiddenFill xmlns:a14="http://schemas.microsoft.com/office/drawing/2010/main">
                <a:solidFill>
                  <a:srgbClr val="FFFFFF"/>
                </a:solidFill>
              </a14:hiddenFill>
            </a:ext>
          </a:extLst>
        </p:spPr>
      </p:pic>
      <p:pic>
        <p:nvPicPr>
          <p:cNvPr id="5" name="Intro">
            <a:hlinkClick r:id="" action="ppaction://media"/>
            <a:extLst>
              <a:ext uri="{FF2B5EF4-FFF2-40B4-BE49-F238E27FC236}">
                <a16:creationId xmlns:a16="http://schemas.microsoft.com/office/drawing/2014/main" id="{7A436D51-F6C5-47EF-8FE8-22F7960E3D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78113" y="60325"/>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1" y="1825625"/>
            <a:ext cx="3570514" cy="4351338"/>
          </a:xfrm>
        </p:spPr>
        <p:txBody>
          <a:bodyPr/>
          <a:lstStyle/>
          <a:p>
            <a:r>
              <a:rPr lang="en-US" dirty="0"/>
              <a:t>Data consisted of 20,000 tweets</a:t>
            </a:r>
          </a:p>
          <a:p>
            <a:r>
              <a:rPr lang="en-US" dirty="0"/>
              <a:t>Some of the data was pre-labeled as either “Disaster” or “Not a disaster”</a:t>
            </a:r>
          </a:p>
          <a:p>
            <a:r>
              <a:rPr lang="en-US" dirty="0"/>
              <a:t>The rest of the data was not labeled.</a:t>
            </a:r>
          </a:p>
        </p:txBody>
      </p:sp>
      <p:pic>
        <p:nvPicPr>
          <p:cNvPr id="5" name="Picture 4">
            <a:extLst>
              <a:ext uri="{FF2B5EF4-FFF2-40B4-BE49-F238E27FC236}">
                <a16:creationId xmlns:a16="http://schemas.microsoft.com/office/drawing/2014/main" id="{EE12C4BB-E5CD-44EA-9099-32CA6E449520}"/>
              </a:ext>
            </a:extLst>
          </p:cNvPr>
          <p:cNvPicPr>
            <a:picLocks noChangeAspect="1"/>
          </p:cNvPicPr>
          <p:nvPr/>
        </p:nvPicPr>
        <p:blipFill>
          <a:blip r:embed="rId4"/>
          <a:stretch>
            <a:fillRect/>
          </a:stretch>
        </p:blipFill>
        <p:spPr>
          <a:xfrm>
            <a:off x="4832757" y="879520"/>
            <a:ext cx="7163800" cy="4477375"/>
          </a:xfrm>
          <a:prstGeom prst="rect">
            <a:avLst/>
          </a:prstGeom>
        </p:spPr>
      </p:pic>
      <p:pic>
        <p:nvPicPr>
          <p:cNvPr id="6" name="EDA">
            <a:hlinkClick r:id="" action="ppaction://media"/>
            <a:extLst>
              <a:ext uri="{FF2B5EF4-FFF2-40B4-BE49-F238E27FC236}">
                <a16:creationId xmlns:a16="http://schemas.microsoft.com/office/drawing/2014/main" id="{9F8C280D-A065-4A94-AAA2-E6B8B7241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109" y="60325"/>
            <a:ext cx="609600" cy="609600"/>
          </a:xfrm>
          <a:prstGeom prst="rect">
            <a:avLst/>
          </a:prstGeom>
        </p:spPr>
      </p:pic>
    </p:spTree>
    <p:extLst>
      <p:ext uri="{BB962C8B-B14F-4D97-AF65-F5344CB8AC3E}">
        <p14:creationId xmlns:p14="http://schemas.microsoft.com/office/powerpoint/2010/main" val="258245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8F44-6189-4C97-8928-0794EFD6A5C3}"/>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A89CA328-7CF6-47A6-9710-14C7BDBA6689}"/>
              </a:ext>
            </a:extLst>
          </p:cNvPr>
          <p:cNvSpPr>
            <a:spLocks noGrp="1"/>
          </p:cNvSpPr>
          <p:nvPr>
            <p:ph sz="half" idx="1"/>
          </p:nvPr>
        </p:nvSpPr>
        <p:spPr/>
        <p:txBody>
          <a:bodyPr/>
          <a:lstStyle/>
          <a:p>
            <a:r>
              <a:rPr lang="en-US" dirty="0"/>
              <a:t>Features:</a:t>
            </a:r>
          </a:p>
          <a:p>
            <a:pPr lvl="1"/>
            <a:r>
              <a:rPr lang="en-US" dirty="0"/>
              <a:t>ID</a:t>
            </a:r>
          </a:p>
          <a:p>
            <a:pPr lvl="1"/>
            <a:r>
              <a:rPr lang="en-US" dirty="0"/>
              <a:t>Text</a:t>
            </a:r>
          </a:p>
          <a:p>
            <a:pPr lvl="1"/>
            <a:r>
              <a:rPr lang="en-US" dirty="0"/>
              <a:t>Location</a:t>
            </a:r>
          </a:p>
          <a:p>
            <a:pPr lvl="1"/>
            <a:r>
              <a:rPr lang="en-US" dirty="0"/>
              <a:t>Keyword</a:t>
            </a:r>
          </a:p>
          <a:p>
            <a:pPr lvl="1"/>
            <a:r>
              <a:rPr lang="en-US" dirty="0"/>
              <a:t>Target</a:t>
            </a:r>
          </a:p>
        </p:txBody>
      </p:sp>
      <p:pic>
        <p:nvPicPr>
          <p:cNvPr id="5" name="Content Placeholder 2">
            <a:extLst>
              <a:ext uri="{FF2B5EF4-FFF2-40B4-BE49-F238E27FC236}">
                <a16:creationId xmlns:a16="http://schemas.microsoft.com/office/drawing/2014/main" id="{9095976C-06A5-4373-89FE-7E2E8B91F208}"/>
              </a:ext>
            </a:extLst>
          </p:cNvPr>
          <p:cNvPicPr>
            <a:picLocks noGrp="1" noChangeAspect="1"/>
          </p:cNvPicPr>
          <p:nvPr>
            <p:ph sz="half" idx="2"/>
          </p:nvPr>
        </p:nvPicPr>
        <p:blipFill>
          <a:blip r:embed="rId4"/>
          <a:stretch>
            <a:fillRect/>
          </a:stretch>
        </p:blipFill>
        <p:spPr>
          <a:xfrm>
            <a:off x="5004122" y="1690688"/>
            <a:ext cx="6400699" cy="4408325"/>
          </a:xfrm>
          <a:prstGeom prst="rect">
            <a:avLst/>
          </a:prstGeom>
        </p:spPr>
      </p:pic>
      <p:pic>
        <p:nvPicPr>
          <p:cNvPr id="4" name="slide 4">
            <a:hlinkClick r:id="" action="ppaction://media"/>
            <a:extLst>
              <a:ext uri="{FF2B5EF4-FFF2-40B4-BE49-F238E27FC236}">
                <a16:creationId xmlns:a16="http://schemas.microsoft.com/office/drawing/2014/main" id="{6FC73FEC-8404-4912-98D4-09162048FA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3502" y="216382"/>
            <a:ext cx="406400" cy="406400"/>
          </a:xfrm>
          <a:prstGeom prst="rect">
            <a:avLst/>
          </a:prstGeom>
        </p:spPr>
      </p:pic>
    </p:spTree>
    <p:extLst>
      <p:ext uri="{BB962C8B-B14F-4D97-AF65-F5344CB8AC3E}">
        <p14:creationId xmlns:p14="http://schemas.microsoft.com/office/powerpoint/2010/main" val="132137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760720" cy="4351338"/>
          </a:xfrm>
        </p:spPr>
        <p:txBody>
          <a:bodyPr/>
          <a:lstStyle/>
          <a:p>
            <a:endParaRPr lang="en-US" dirty="0"/>
          </a:p>
          <a:p>
            <a:r>
              <a:rPr lang="en-US" dirty="0"/>
              <a:t>Replace ‘NA’ values with blanks</a:t>
            </a:r>
          </a:p>
          <a:p>
            <a:pPr marL="0" indent="0">
              <a:buNone/>
            </a:pPr>
            <a:endParaRPr lang="en-US" dirty="0"/>
          </a:p>
          <a:p>
            <a:endParaRPr lang="en-US" dirty="0"/>
          </a:p>
          <a:p>
            <a:endParaRPr lang="en-US" dirty="0"/>
          </a:p>
          <a:p>
            <a:r>
              <a:rPr lang="en-US" dirty="0"/>
              <a:t>Remove unnecessary data to increase processing speed</a:t>
            </a:r>
          </a:p>
        </p:txBody>
      </p:sp>
      <p:sp>
        <p:nvSpPr>
          <p:cNvPr id="11" name="Title 1">
            <a:extLst>
              <a:ext uri="{FF2B5EF4-FFF2-40B4-BE49-F238E27FC236}">
                <a16:creationId xmlns:a16="http://schemas.microsoft.com/office/drawing/2014/main" id="{69429110-0D3E-41A3-973B-6F0B5DD74E90}"/>
              </a:ext>
            </a:extLst>
          </p:cNvPr>
          <p:cNvSpPr>
            <a:spLocks noGrp="1"/>
          </p:cNvSpPr>
          <p:nvPr>
            <p:ph type="title"/>
          </p:nvPr>
        </p:nvSpPr>
        <p:spPr>
          <a:xfrm>
            <a:off x="856891" y="365125"/>
            <a:ext cx="10515600" cy="1325563"/>
          </a:xfrm>
        </p:spPr>
        <p:txBody>
          <a:bodyPr/>
          <a:lstStyle/>
          <a:p>
            <a:r>
              <a:rPr lang="en-US" dirty="0"/>
              <a:t>Data Cleaning: Removing unnecessary data</a:t>
            </a:r>
          </a:p>
        </p:txBody>
      </p:sp>
      <p:graphicFrame>
        <p:nvGraphicFramePr>
          <p:cNvPr id="3" name="Table 3">
            <a:extLst>
              <a:ext uri="{FF2B5EF4-FFF2-40B4-BE49-F238E27FC236}">
                <a16:creationId xmlns:a16="http://schemas.microsoft.com/office/drawing/2014/main" id="{421F3DAB-1C1B-4EEB-908C-92F08E032A39}"/>
              </a:ext>
            </a:extLst>
          </p:cNvPr>
          <p:cNvGraphicFramePr>
            <a:graphicFrameLocks noGrp="1"/>
          </p:cNvGraphicFramePr>
          <p:nvPr>
            <p:extLst>
              <p:ext uri="{D42A27DB-BD31-4B8C-83A1-F6EECF244321}">
                <p14:modId xmlns:p14="http://schemas.microsoft.com/office/powerpoint/2010/main" val="164027301"/>
              </p:ext>
            </p:extLst>
          </p:nvPr>
        </p:nvGraphicFramePr>
        <p:xfrm>
          <a:off x="6949263" y="2086883"/>
          <a:ext cx="4423228" cy="1010920"/>
        </p:xfrm>
        <a:graphic>
          <a:graphicData uri="http://schemas.openxmlformats.org/drawingml/2006/table">
            <a:tbl>
              <a:tblPr firstRow="1" bandRow="1">
                <a:tableStyleId>{5C22544A-7EE6-4342-B048-85BDC9FD1C3A}</a:tableStyleId>
              </a:tblPr>
              <a:tblGrid>
                <a:gridCol w="2211614">
                  <a:extLst>
                    <a:ext uri="{9D8B030D-6E8A-4147-A177-3AD203B41FA5}">
                      <a16:colId xmlns:a16="http://schemas.microsoft.com/office/drawing/2014/main" val="1002297135"/>
                    </a:ext>
                  </a:extLst>
                </a:gridCol>
                <a:gridCol w="2211614">
                  <a:extLst>
                    <a:ext uri="{9D8B030D-6E8A-4147-A177-3AD203B41FA5}">
                      <a16:colId xmlns:a16="http://schemas.microsoft.com/office/drawing/2014/main" val="565978583"/>
                    </a:ext>
                  </a:extLst>
                </a:gridCol>
              </a:tblGrid>
              <a:tr h="370840">
                <a:tc>
                  <a:txBody>
                    <a:bodyPr/>
                    <a:lstStyle/>
                    <a:p>
                      <a:r>
                        <a:rPr lang="en-US" dirty="0"/>
                        <a:t>Missing Values in Training Data</a:t>
                      </a:r>
                    </a:p>
                  </a:txBody>
                  <a:tcPr/>
                </a:tc>
                <a:tc>
                  <a:txBody>
                    <a:bodyPr/>
                    <a:lstStyle/>
                    <a:p>
                      <a:r>
                        <a:rPr lang="en-US" dirty="0"/>
                        <a:t>Missing Values in Test Data</a:t>
                      </a:r>
                    </a:p>
                  </a:txBody>
                  <a:tcPr/>
                </a:tc>
                <a:extLst>
                  <a:ext uri="{0D108BD9-81ED-4DB2-BD59-A6C34878D82A}">
                    <a16:rowId xmlns:a16="http://schemas.microsoft.com/office/drawing/2014/main" val="3150289189"/>
                  </a:ext>
                </a:extLst>
              </a:tr>
              <a:tr h="370840">
                <a:tc>
                  <a:txBody>
                    <a:bodyPr/>
                    <a:lstStyle/>
                    <a:p>
                      <a:r>
                        <a:rPr lang="en-US" dirty="0"/>
                        <a:t>61</a:t>
                      </a:r>
                    </a:p>
                  </a:txBody>
                  <a:tcPr/>
                </a:tc>
                <a:tc>
                  <a:txBody>
                    <a:bodyPr/>
                    <a:lstStyle/>
                    <a:p>
                      <a:r>
                        <a:rPr lang="en-US" dirty="0"/>
                        <a:t>26</a:t>
                      </a:r>
                    </a:p>
                  </a:txBody>
                  <a:tcPr/>
                </a:tc>
                <a:extLst>
                  <a:ext uri="{0D108BD9-81ED-4DB2-BD59-A6C34878D82A}">
                    <a16:rowId xmlns:a16="http://schemas.microsoft.com/office/drawing/2014/main" val="639528409"/>
                  </a:ext>
                </a:extLst>
              </a:tr>
            </a:tbl>
          </a:graphicData>
        </a:graphic>
      </p:graphicFrame>
      <p:pic>
        <p:nvPicPr>
          <p:cNvPr id="5" name="Picture 4">
            <a:extLst>
              <a:ext uri="{FF2B5EF4-FFF2-40B4-BE49-F238E27FC236}">
                <a16:creationId xmlns:a16="http://schemas.microsoft.com/office/drawing/2014/main" id="{41399481-29F9-4202-9893-17B9B3B9C90B}"/>
              </a:ext>
            </a:extLst>
          </p:cNvPr>
          <p:cNvPicPr>
            <a:picLocks noChangeAspect="1"/>
          </p:cNvPicPr>
          <p:nvPr/>
        </p:nvPicPr>
        <p:blipFill>
          <a:blip r:embed="rId4"/>
          <a:stretch>
            <a:fillRect/>
          </a:stretch>
        </p:blipFill>
        <p:spPr>
          <a:xfrm>
            <a:off x="6949263" y="3853544"/>
            <a:ext cx="4305170" cy="1411139"/>
          </a:xfrm>
          <a:prstGeom prst="rect">
            <a:avLst/>
          </a:prstGeom>
        </p:spPr>
      </p:pic>
      <p:pic>
        <p:nvPicPr>
          <p:cNvPr id="6" name="Cleaning 1">
            <a:hlinkClick r:id="" action="ppaction://media"/>
            <a:extLst>
              <a:ext uri="{FF2B5EF4-FFF2-40B4-BE49-F238E27FC236}">
                <a16:creationId xmlns:a16="http://schemas.microsoft.com/office/drawing/2014/main" id="{53FADC61-A44B-4569-8A89-432BDB0F0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7971" y="60325"/>
            <a:ext cx="609600" cy="609600"/>
          </a:xfrm>
          <a:prstGeom prst="rect">
            <a:avLst/>
          </a:prstGeom>
        </p:spPr>
      </p:pic>
    </p:spTree>
    <p:extLst>
      <p:ext uri="{BB962C8B-B14F-4D97-AF65-F5344CB8AC3E}">
        <p14:creationId xmlns:p14="http://schemas.microsoft.com/office/powerpoint/2010/main" val="27419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HTML &amp; </a:t>
            </a:r>
            <a:r>
              <a:rPr lang="en-US" dirty="0" err="1"/>
              <a:t>Stopwords</a:t>
            </a:r>
            <a:endParaRPr lang="en-US" dirty="0"/>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endParaRPr lang="en-US" dirty="0"/>
          </a:p>
          <a:p>
            <a:r>
              <a:rPr lang="en-US" dirty="0"/>
              <a:t>Remove HTML characters</a:t>
            </a:r>
          </a:p>
          <a:p>
            <a:endParaRPr lang="en-US" dirty="0"/>
          </a:p>
          <a:p>
            <a:r>
              <a:rPr lang="en-US" dirty="0"/>
              <a:t>Remove </a:t>
            </a:r>
            <a:r>
              <a:rPr lang="en-US" dirty="0" err="1"/>
              <a:t>stopwords</a:t>
            </a:r>
            <a:r>
              <a:rPr lang="en-US" dirty="0"/>
              <a:t> (words that do not contribute to our analysis)</a:t>
            </a:r>
          </a:p>
        </p:txBody>
      </p:sp>
      <p:pic>
        <p:nvPicPr>
          <p:cNvPr id="3" name="Picture 2">
            <a:extLst>
              <a:ext uri="{FF2B5EF4-FFF2-40B4-BE49-F238E27FC236}">
                <a16:creationId xmlns:a16="http://schemas.microsoft.com/office/drawing/2014/main" id="{C137961D-9F49-4B17-97D8-96F1BA010C32}"/>
              </a:ext>
            </a:extLst>
          </p:cNvPr>
          <p:cNvPicPr>
            <a:picLocks noChangeAspect="1"/>
          </p:cNvPicPr>
          <p:nvPr/>
        </p:nvPicPr>
        <p:blipFill>
          <a:blip r:embed="rId4"/>
          <a:stretch>
            <a:fillRect/>
          </a:stretch>
        </p:blipFill>
        <p:spPr>
          <a:xfrm>
            <a:off x="5530877" y="3573917"/>
            <a:ext cx="6115904" cy="1505160"/>
          </a:xfrm>
          <a:prstGeom prst="rect">
            <a:avLst/>
          </a:prstGeom>
        </p:spPr>
      </p:pic>
      <p:pic>
        <p:nvPicPr>
          <p:cNvPr id="4" name="Picture 3">
            <a:extLst>
              <a:ext uri="{FF2B5EF4-FFF2-40B4-BE49-F238E27FC236}">
                <a16:creationId xmlns:a16="http://schemas.microsoft.com/office/drawing/2014/main" id="{791AC00E-095F-49F8-B939-28D65312D8E2}"/>
              </a:ext>
            </a:extLst>
          </p:cNvPr>
          <p:cNvPicPr>
            <a:picLocks noChangeAspect="1"/>
          </p:cNvPicPr>
          <p:nvPr/>
        </p:nvPicPr>
        <p:blipFill>
          <a:blip r:embed="rId5"/>
          <a:stretch>
            <a:fillRect/>
          </a:stretch>
        </p:blipFill>
        <p:spPr>
          <a:xfrm>
            <a:off x="6854436" y="2122715"/>
            <a:ext cx="3447351" cy="950504"/>
          </a:xfrm>
          <a:prstGeom prst="rect">
            <a:avLst/>
          </a:prstGeom>
        </p:spPr>
      </p:pic>
      <p:pic>
        <p:nvPicPr>
          <p:cNvPr id="7" name="Cleaning 2">
            <a:hlinkClick r:id="" action="ppaction://media"/>
            <a:extLst>
              <a:ext uri="{FF2B5EF4-FFF2-40B4-BE49-F238E27FC236}">
                <a16:creationId xmlns:a16="http://schemas.microsoft.com/office/drawing/2014/main" id="{CE678911-F7FF-4C8F-A5A1-BF9FE9E17E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2491" y="60325"/>
            <a:ext cx="609600" cy="609600"/>
          </a:xfrm>
          <a:prstGeom prst="rect">
            <a:avLst/>
          </a:prstGeom>
        </p:spPr>
      </p:pic>
    </p:spTree>
    <p:extLst>
      <p:ext uri="{BB962C8B-B14F-4D97-AF65-F5344CB8AC3E}">
        <p14:creationId xmlns:p14="http://schemas.microsoft.com/office/powerpoint/2010/main" val="13906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special characters &amp; URLs</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endParaRPr lang="en-US" dirty="0"/>
          </a:p>
          <a:p>
            <a:r>
              <a:rPr lang="en-US" dirty="0"/>
              <a:t>Remove special characters</a:t>
            </a:r>
          </a:p>
          <a:p>
            <a:endParaRPr lang="en-US" dirty="0"/>
          </a:p>
          <a:p>
            <a:endParaRPr lang="en-US" dirty="0"/>
          </a:p>
          <a:p>
            <a:r>
              <a:rPr lang="en-US" dirty="0"/>
              <a:t>Remove URLs</a:t>
            </a:r>
          </a:p>
        </p:txBody>
      </p:sp>
      <p:pic>
        <p:nvPicPr>
          <p:cNvPr id="8" name="Picture 7">
            <a:extLst>
              <a:ext uri="{FF2B5EF4-FFF2-40B4-BE49-F238E27FC236}">
                <a16:creationId xmlns:a16="http://schemas.microsoft.com/office/drawing/2014/main" id="{D30BBECA-8D91-4DCE-8100-C340545F065B}"/>
              </a:ext>
            </a:extLst>
          </p:cNvPr>
          <p:cNvPicPr>
            <a:picLocks noChangeAspect="1"/>
          </p:cNvPicPr>
          <p:nvPr/>
        </p:nvPicPr>
        <p:blipFill rotWithShape="1">
          <a:blip r:embed="rId4"/>
          <a:srcRect l="40371" r="16432"/>
          <a:stretch/>
        </p:blipFill>
        <p:spPr>
          <a:xfrm>
            <a:off x="4797073" y="4001294"/>
            <a:ext cx="6293571" cy="879946"/>
          </a:xfrm>
          <a:prstGeom prst="rect">
            <a:avLst/>
          </a:prstGeom>
        </p:spPr>
      </p:pic>
      <p:pic>
        <p:nvPicPr>
          <p:cNvPr id="6" name="Picture 5">
            <a:extLst>
              <a:ext uri="{FF2B5EF4-FFF2-40B4-BE49-F238E27FC236}">
                <a16:creationId xmlns:a16="http://schemas.microsoft.com/office/drawing/2014/main" id="{E09D764A-FCCF-4077-8981-4AEFFB3CEF41}"/>
              </a:ext>
            </a:extLst>
          </p:cNvPr>
          <p:cNvPicPr>
            <a:picLocks noChangeAspect="1"/>
          </p:cNvPicPr>
          <p:nvPr/>
        </p:nvPicPr>
        <p:blipFill>
          <a:blip r:embed="rId5"/>
          <a:stretch>
            <a:fillRect/>
          </a:stretch>
        </p:blipFill>
        <p:spPr>
          <a:xfrm>
            <a:off x="6483670" y="2340900"/>
            <a:ext cx="3096504" cy="729342"/>
          </a:xfrm>
          <a:prstGeom prst="rect">
            <a:avLst/>
          </a:prstGeom>
        </p:spPr>
      </p:pic>
      <p:pic>
        <p:nvPicPr>
          <p:cNvPr id="7" name="Cleaning 3">
            <a:hlinkClick r:id="" action="ppaction://media"/>
            <a:extLst>
              <a:ext uri="{FF2B5EF4-FFF2-40B4-BE49-F238E27FC236}">
                <a16:creationId xmlns:a16="http://schemas.microsoft.com/office/drawing/2014/main" id="{8A09822F-5DE3-4306-A3FB-0CC8741656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2491" y="60325"/>
            <a:ext cx="609600" cy="609600"/>
          </a:xfrm>
          <a:prstGeom prst="rect">
            <a:avLst/>
          </a:prstGeom>
        </p:spPr>
      </p:pic>
    </p:spTree>
    <p:extLst>
      <p:ext uri="{BB962C8B-B14F-4D97-AF65-F5344CB8AC3E}">
        <p14:creationId xmlns:p14="http://schemas.microsoft.com/office/powerpoint/2010/main" val="22933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hashtags</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2435227"/>
            <a:ext cx="4135001" cy="3138259"/>
          </a:xfrm>
        </p:spPr>
        <p:txBody>
          <a:bodyPr/>
          <a:lstStyle/>
          <a:p>
            <a:endParaRPr lang="en-US" dirty="0"/>
          </a:p>
          <a:p>
            <a:r>
              <a:rPr lang="en-US" dirty="0"/>
              <a:t>Remove hashtags which could change the meaning of a word</a:t>
            </a:r>
          </a:p>
        </p:txBody>
      </p:sp>
      <p:pic>
        <p:nvPicPr>
          <p:cNvPr id="4" name="Picture 3">
            <a:extLst>
              <a:ext uri="{FF2B5EF4-FFF2-40B4-BE49-F238E27FC236}">
                <a16:creationId xmlns:a16="http://schemas.microsoft.com/office/drawing/2014/main" id="{F0B555A0-8FD5-4398-B741-41DF358141FF}"/>
              </a:ext>
            </a:extLst>
          </p:cNvPr>
          <p:cNvPicPr>
            <a:picLocks noChangeAspect="1"/>
          </p:cNvPicPr>
          <p:nvPr/>
        </p:nvPicPr>
        <p:blipFill>
          <a:blip r:embed="rId4"/>
          <a:stretch>
            <a:fillRect/>
          </a:stretch>
        </p:blipFill>
        <p:spPr>
          <a:xfrm>
            <a:off x="5834491" y="3118037"/>
            <a:ext cx="5538000" cy="920565"/>
          </a:xfrm>
          <a:prstGeom prst="rect">
            <a:avLst/>
          </a:prstGeom>
        </p:spPr>
      </p:pic>
      <p:pic>
        <p:nvPicPr>
          <p:cNvPr id="5" name="Cleaning 4">
            <a:hlinkClick r:id="" action="ppaction://media"/>
            <a:extLst>
              <a:ext uri="{FF2B5EF4-FFF2-40B4-BE49-F238E27FC236}">
                <a16:creationId xmlns:a16="http://schemas.microsoft.com/office/drawing/2014/main" id="{0D83437F-ECA0-45A7-B5C9-D58C9DC5D5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109" y="163286"/>
            <a:ext cx="609600" cy="609600"/>
          </a:xfrm>
          <a:prstGeom prst="rect">
            <a:avLst/>
          </a:prstGeom>
        </p:spPr>
      </p:pic>
    </p:spTree>
    <p:extLst>
      <p:ext uri="{BB962C8B-B14F-4D97-AF65-F5344CB8AC3E}">
        <p14:creationId xmlns:p14="http://schemas.microsoft.com/office/powerpoint/2010/main" val="127625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1AA2-608E-4BC6-BD3A-B249CB8E0F0A}"/>
              </a:ext>
            </a:extLst>
          </p:cNvPr>
          <p:cNvSpPr>
            <a:spLocks noGrp="1"/>
          </p:cNvSpPr>
          <p:nvPr>
            <p:ph type="title"/>
          </p:nvPr>
        </p:nvSpPr>
        <p:spPr/>
        <p:txBody>
          <a:bodyPr/>
          <a:lstStyle/>
          <a:p>
            <a:r>
              <a:rPr lang="en-US" dirty="0"/>
              <a:t>EDA: Visualizations</a:t>
            </a:r>
          </a:p>
        </p:txBody>
      </p:sp>
      <p:pic>
        <p:nvPicPr>
          <p:cNvPr id="5" name="Content Placeholder 4">
            <a:extLst>
              <a:ext uri="{FF2B5EF4-FFF2-40B4-BE49-F238E27FC236}">
                <a16:creationId xmlns:a16="http://schemas.microsoft.com/office/drawing/2014/main" id="{748BED1B-BBFD-41FE-8CC5-1C473CE4F549}"/>
              </a:ext>
            </a:extLst>
          </p:cNvPr>
          <p:cNvPicPr>
            <a:picLocks noGrp="1" noChangeAspect="1"/>
          </p:cNvPicPr>
          <p:nvPr>
            <p:ph sz="half" idx="1"/>
          </p:nvPr>
        </p:nvPicPr>
        <p:blipFill>
          <a:blip r:embed="rId4"/>
          <a:stretch>
            <a:fillRect/>
          </a:stretch>
        </p:blipFill>
        <p:spPr>
          <a:xfrm>
            <a:off x="384694" y="2286000"/>
            <a:ext cx="4868594" cy="3286919"/>
          </a:xfrm>
          <a:prstGeom prst="rect">
            <a:avLst/>
          </a:prstGeom>
        </p:spPr>
      </p:pic>
      <p:pic>
        <p:nvPicPr>
          <p:cNvPr id="6" name="Content Placeholder 5">
            <a:extLst>
              <a:ext uri="{FF2B5EF4-FFF2-40B4-BE49-F238E27FC236}">
                <a16:creationId xmlns:a16="http://schemas.microsoft.com/office/drawing/2014/main" id="{C7C7E235-85C6-48EC-BA91-A3BAEF57F869}"/>
              </a:ext>
            </a:extLst>
          </p:cNvPr>
          <p:cNvPicPr>
            <a:picLocks noGrp="1" noChangeAspect="1"/>
          </p:cNvPicPr>
          <p:nvPr>
            <p:ph sz="half" idx="2"/>
          </p:nvPr>
        </p:nvPicPr>
        <p:blipFill>
          <a:blip r:embed="rId5"/>
          <a:stretch>
            <a:fillRect/>
          </a:stretch>
        </p:blipFill>
        <p:spPr>
          <a:xfrm>
            <a:off x="5662454" y="1981200"/>
            <a:ext cx="5847756" cy="3238170"/>
          </a:xfrm>
          <a:prstGeom prst="rect">
            <a:avLst/>
          </a:prstGeom>
        </p:spPr>
      </p:pic>
      <p:pic>
        <p:nvPicPr>
          <p:cNvPr id="3" name="slide 8">
            <a:hlinkClick r:id="" action="ppaction://media"/>
            <a:extLst>
              <a:ext uri="{FF2B5EF4-FFF2-40B4-BE49-F238E27FC236}">
                <a16:creationId xmlns:a16="http://schemas.microsoft.com/office/drawing/2014/main" id="{C9009C70-A5C2-4359-A987-16364A9131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10210" y="365125"/>
            <a:ext cx="406400" cy="406400"/>
          </a:xfrm>
          <a:prstGeom prst="rect">
            <a:avLst/>
          </a:prstGeom>
        </p:spPr>
      </p:pic>
    </p:spTree>
    <p:extLst>
      <p:ext uri="{BB962C8B-B14F-4D97-AF65-F5344CB8AC3E}">
        <p14:creationId xmlns:p14="http://schemas.microsoft.com/office/powerpoint/2010/main" val="35992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4586</TotalTime>
  <Words>305</Words>
  <Application>Microsoft Office PowerPoint</Application>
  <PresentationFormat>Widescreen</PresentationFormat>
  <Paragraphs>76</Paragraphs>
  <Slides>14</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Berlin Sans FB Demi</vt:lpstr>
      <vt:lpstr>Calibri</vt:lpstr>
      <vt:lpstr>Calibri Light</vt:lpstr>
      <vt:lpstr>Office Theme</vt:lpstr>
      <vt:lpstr>Disaster Tweets</vt:lpstr>
      <vt:lpstr>Project Goal</vt:lpstr>
      <vt:lpstr>EDA</vt:lpstr>
      <vt:lpstr>EDA</vt:lpstr>
      <vt:lpstr>Data Cleaning: Removing unnecessary data</vt:lpstr>
      <vt:lpstr>Data Cleaning: Removing HTML &amp; Stopwords</vt:lpstr>
      <vt:lpstr>Data Cleaning: Removing special characters &amp; URLs</vt:lpstr>
      <vt:lpstr>Data Cleaning: Removing hashtags</vt:lpstr>
      <vt:lpstr>EDA: Visualizations</vt:lpstr>
      <vt:lpstr>EDA: Visualizations</vt:lpstr>
      <vt:lpstr>Modeling</vt:lpstr>
      <vt:lpstr>Classification</vt:lpstr>
      <vt:lpstr>Results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Taylor Anderson</cp:lastModifiedBy>
  <cp:revision>128</cp:revision>
  <dcterms:created xsi:type="dcterms:W3CDTF">2020-02-05T02:03:50Z</dcterms:created>
  <dcterms:modified xsi:type="dcterms:W3CDTF">2020-05-30T04:25:26Z</dcterms:modified>
</cp:coreProperties>
</file>